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2C5-4CF8-8AED-825C96AB5D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2C5-4CF8-8AED-825C96AB5D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2C5-4CF8-8AED-825C96AB5D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2C5-4CF8-8AED-825C96AB5D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2C5-4CF8-8AED-825C96AB5D4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2C5-4CF8-8AED-825C96AB5D4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2C5-4CF8-8AED-825C96AB5D4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2C5-4CF8-8AED-825C96AB5D4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2C5-4CF8-8AED-825C96AB5D4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2C5-4CF8-8AED-825C96AB5D4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2C5-4CF8-8AED-825C96AB5D4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52C5-4CF8-8AED-825C96AB5D4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52C5-4CF8-8AED-825C96AB5D45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52C5-4CF8-8AED-825C96AB5D45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52C5-4CF8-8AED-825C96AB5D45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52C5-4CF8-8AED-825C96AB5D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HN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Hoja1!$I$3:$I$18</c:f>
              <c:strCache>
                <c:ptCount val="16"/>
                <c:pt idx="0">
                  <c:v>ALEMANIA</c:v>
                </c:pt>
                <c:pt idx="1">
                  <c:v>ESTADOS UNIDOS DE AMERICA</c:v>
                </c:pt>
                <c:pt idx="2">
                  <c:v>BELGICA</c:v>
                </c:pt>
                <c:pt idx="3">
                  <c:v>ITALIA</c:v>
                </c:pt>
                <c:pt idx="4">
                  <c:v>FRANCIA</c:v>
                </c:pt>
                <c:pt idx="5">
                  <c:v>CANADA</c:v>
                </c:pt>
                <c:pt idx="6">
                  <c:v>REINO UNIDO</c:v>
                </c:pt>
                <c:pt idx="7">
                  <c:v>SUECIA</c:v>
                </c:pt>
                <c:pt idx="8">
                  <c:v>COREA, REPUBLICA DE</c:v>
                </c:pt>
                <c:pt idx="9">
                  <c:v>JAPON</c:v>
                </c:pt>
                <c:pt idx="10">
                  <c:v>FINLANDIA</c:v>
                </c:pt>
                <c:pt idx="11">
                  <c:v>COSTA RICA</c:v>
                </c:pt>
                <c:pt idx="12">
                  <c:v>ESPAÑA</c:v>
                </c:pt>
                <c:pt idx="13">
                  <c:v>AUSTRALIA</c:v>
                </c:pt>
                <c:pt idx="14">
                  <c:v>HOLANDA (PAISES BAJOS)</c:v>
                </c:pt>
                <c:pt idx="15">
                  <c:v>Otros</c:v>
                </c:pt>
              </c:strCache>
            </c:strRef>
          </c:cat>
          <c:val>
            <c:numRef>
              <c:f>Hoja1!$J$3:$J$18</c:f>
              <c:numCache>
                <c:formatCode>0%</c:formatCode>
                <c:ptCount val="16"/>
                <c:pt idx="0">
                  <c:v>0.28023723143854817</c:v>
                </c:pt>
                <c:pt idx="1">
                  <c:v>0.20152676918019549</c:v>
                </c:pt>
                <c:pt idx="2">
                  <c:v>0.10086185393073464</c:v>
                </c:pt>
                <c:pt idx="3">
                  <c:v>6.7678961468946308E-2</c:v>
                </c:pt>
                <c:pt idx="4">
                  <c:v>5.7289607180175166E-2</c:v>
                </c:pt>
                <c:pt idx="5">
                  <c:v>3.4049868190520853E-2</c:v>
                </c:pt>
                <c:pt idx="6">
                  <c:v>3.1179352903545222E-2</c:v>
                </c:pt>
                <c:pt idx="7">
                  <c:v>3.0723461784881473E-2</c:v>
                </c:pt>
                <c:pt idx="8">
                  <c:v>2.6105226736311268E-2</c:v>
                </c:pt>
                <c:pt idx="9">
                  <c:v>2.374468587004306E-2</c:v>
                </c:pt>
                <c:pt idx="10">
                  <c:v>2.1873595754629667E-2</c:v>
                </c:pt>
                <c:pt idx="11">
                  <c:v>1.602345739208379E-2</c:v>
                </c:pt>
                <c:pt idx="12">
                  <c:v>1.4182235961925723E-2</c:v>
                </c:pt>
                <c:pt idx="13">
                  <c:v>1.3837002244809979E-2</c:v>
                </c:pt>
                <c:pt idx="14">
                  <c:v>1.2555182737119003E-2</c:v>
                </c:pt>
                <c:pt idx="15">
                  <c:v>6.8131507225530297E-2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52C5-4CF8-8AED-825C96AB5D4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1933-3DEF-43AA-A0CE-D0015021CDDA}" type="datetimeFigureOut">
              <a:rPr lang="es-HN" smtClean="0"/>
              <a:t>2/8/2021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276D1-35C9-42DB-8D1B-2D1857F4BE5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93342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1933-3DEF-43AA-A0CE-D0015021CDDA}" type="datetimeFigureOut">
              <a:rPr lang="es-HN" smtClean="0"/>
              <a:t>2/8/2021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276D1-35C9-42DB-8D1B-2D1857F4BE5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06649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1933-3DEF-43AA-A0CE-D0015021CDDA}" type="datetimeFigureOut">
              <a:rPr lang="es-HN" smtClean="0"/>
              <a:t>2/8/2021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276D1-35C9-42DB-8D1B-2D1857F4BE5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80623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1933-3DEF-43AA-A0CE-D0015021CDDA}" type="datetimeFigureOut">
              <a:rPr lang="es-HN" smtClean="0"/>
              <a:t>2/8/2021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276D1-35C9-42DB-8D1B-2D1857F4BE5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27484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1933-3DEF-43AA-A0CE-D0015021CDDA}" type="datetimeFigureOut">
              <a:rPr lang="es-HN" smtClean="0"/>
              <a:t>2/8/2021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276D1-35C9-42DB-8D1B-2D1857F4BE5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6242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1933-3DEF-43AA-A0CE-D0015021CDDA}" type="datetimeFigureOut">
              <a:rPr lang="es-HN" smtClean="0"/>
              <a:t>2/8/2021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276D1-35C9-42DB-8D1B-2D1857F4BE5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134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1933-3DEF-43AA-A0CE-D0015021CDDA}" type="datetimeFigureOut">
              <a:rPr lang="es-HN" smtClean="0"/>
              <a:t>2/8/2021</a:t>
            </a:fld>
            <a:endParaRPr lang="es-HN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276D1-35C9-42DB-8D1B-2D1857F4BE5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98112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1933-3DEF-43AA-A0CE-D0015021CDDA}" type="datetimeFigureOut">
              <a:rPr lang="es-HN" smtClean="0"/>
              <a:t>2/8/2021</a:t>
            </a:fld>
            <a:endParaRPr lang="es-H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276D1-35C9-42DB-8D1B-2D1857F4BE5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45237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1933-3DEF-43AA-A0CE-D0015021CDDA}" type="datetimeFigureOut">
              <a:rPr lang="es-HN" smtClean="0"/>
              <a:t>2/8/2021</a:t>
            </a:fld>
            <a:endParaRPr lang="es-HN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276D1-35C9-42DB-8D1B-2D1857F4BE5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45641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1933-3DEF-43AA-A0CE-D0015021CDDA}" type="datetimeFigureOut">
              <a:rPr lang="es-HN" smtClean="0"/>
              <a:t>2/8/2021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276D1-35C9-42DB-8D1B-2D1857F4BE5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6969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1933-3DEF-43AA-A0CE-D0015021CDDA}" type="datetimeFigureOut">
              <a:rPr lang="es-HN" smtClean="0"/>
              <a:t>2/8/2021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276D1-35C9-42DB-8D1B-2D1857F4BE5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8909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1933-3DEF-43AA-A0CE-D0015021CDDA}" type="datetimeFigureOut">
              <a:rPr lang="es-HN" smtClean="0"/>
              <a:t>2/8/2021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276D1-35C9-42DB-8D1B-2D1857F4BE5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94177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696" y="866273"/>
            <a:ext cx="9103896" cy="546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4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070843"/>
              </p:ext>
            </p:extLst>
          </p:nvPr>
        </p:nvGraphicFramePr>
        <p:xfrm>
          <a:off x="3260559" y="709868"/>
          <a:ext cx="5847345" cy="5366080"/>
        </p:xfrm>
        <a:graphic>
          <a:graphicData uri="http://schemas.openxmlformats.org/drawingml/2006/table">
            <a:tbl>
              <a:tblPr/>
              <a:tblGrid>
                <a:gridCol w="2483615">
                  <a:extLst>
                    <a:ext uri="{9D8B030D-6E8A-4147-A177-3AD203B41FA5}">
                      <a16:colId xmlns:a16="http://schemas.microsoft.com/office/drawing/2014/main" val="538382322"/>
                    </a:ext>
                  </a:extLst>
                </a:gridCol>
                <a:gridCol w="2296741">
                  <a:extLst>
                    <a:ext uri="{9D8B030D-6E8A-4147-A177-3AD203B41FA5}">
                      <a16:colId xmlns:a16="http://schemas.microsoft.com/office/drawing/2014/main" val="95496735"/>
                    </a:ext>
                  </a:extLst>
                </a:gridCol>
                <a:gridCol w="1066989">
                  <a:extLst>
                    <a:ext uri="{9D8B030D-6E8A-4147-A177-3AD203B41FA5}">
                      <a16:colId xmlns:a16="http://schemas.microsoft.com/office/drawing/2014/main" val="602716669"/>
                    </a:ext>
                  </a:extLst>
                </a:gridCol>
              </a:tblGrid>
              <a:tr h="536608"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100" b="1" i="0" u="none" strike="noStrike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Bloque de Países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Volumen 46Kg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100" b="1" i="0" u="none" strike="noStrike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363024"/>
                  </a:ext>
                </a:extLst>
              </a:tr>
              <a:tr h="536608"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EUROPA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4,667,972.94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65.00%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980908"/>
                  </a:ext>
                </a:extLst>
              </a:tr>
              <a:tr h="536608"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NORTE AMÉRICA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1,764,242.73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24.56%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24434"/>
                  </a:ext>
                </a:extLst>
              </a:tr>
              <a:tr h="536608"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ASIA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404,660.49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5.63%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086289"/>
                  </a:ext>
                </a:extLst>
              </a:tr>
              <a:tr h="536608"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CENTROAMÉRICA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139,338.13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1.94%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191069"/>
                  </a:ext>
                </a:extLst>
              </a:tr>
              <a:tr h="536608"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OCEANÍA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109,943.42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1.53%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48284"/>
                  </a:ext>
                </a:extLst>
              </a:tr>
              <a:tr h="536608"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SUR AMÉRICA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72,314.00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1.01%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231655"/>
                  </a:ext>
                </a:extLst>
              </a:tr>
              <a:tr h="536608"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LAS ANTILLAS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13,301.96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0.19%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296701"/>
                  </a:ext>
                </a:extLst>
              </a:tr>
              <a:tr h="536608"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ÁFRICA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10,252.50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0.14%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43606"/>
                  </a:ext>
                </a:extLst>
              </a:tr>
              <a:tr h="536608">
                <a:tc>
                  <a:txBody>
                    <a:bodyPr/>
                    <a:lstStyle/>
                    <a:p>
                      <a:pPr algn="ctr" fontAlgn="b"/>
                      <a:r>
                        <a:rPr lang="es-HN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7,182,026.17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834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433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120172"/>
              </p:ext>
            </p:extLst>
          </p:nvPr>
        </p:nvGraphicFramePr>
        <p:xfrm>
          <a:off x="1665371" y="795755"/>
          <a:ext cx="8958513" cy="54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Hoja de cálculo" r:id="rId3" imgW="6286617" imgH="3819549" progId="Excel.Sheet.12">
                  <p:embed/>
                </p:oleObj>
              </mc:Choice>
              <mc:Fallback>
                <p:oleObj name="Hoja de cálculo" r:id="rId3" imgW="6286617" imgH="381954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371" y="795755"/>
                        <a:ext cx="8958513" cy="54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8984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4382429"/>
              </p:ext>
            </p:extLst>
          </p:nvPr>
        </p:nvGraphicFramePr>
        <p:xfrm>
          <a:off x="1255295" y="694697"/>
          <a:ext cx="9212178" cy="5670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04615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62</Words>
  <Application>Microsoft Office PowerPoint</Application>
  <PresentationFormat>Panorámica</PresentationFormat>
  <Paragraphs>30</Paragraphs>
  <Slides>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Tema de Office</vt:lpstr>
      <vt:lpstr>Hoja de cálculo de Microsoft Excel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Allan Ernesto Mejia Figueroa</dc:creator>
  <cp:lastModifiedBy>Allan Ernesto Mejia Figueroa</cp:lastModifiedBy>
  <cp:revision>6</cp:revision>
  <dcterms:created xsi:type="dcterms:W3CDTF">2021-08-02T18:07:10Z</dcterms:created>
  <dcterms:modified xsi:type="dcterms:W3CDTF">2021-08-02T18:51:24Z</dcterms:modified>
</cp:coreProperties>
</file>